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9"/>
  </p:notesMasterIdLst>
  <p:handoutMasterIdLst>
    <p:handoutMasterId r:id="rId20"/>
  </p:handoutMasterIdLst>
  <p:sldIdLst>
    <p:sldId id="772" r:id="rId2"/>
    <p:sldId id="773" r:id="rId3"/>
    <p:sldId id="802" r:id="rId4"/>
    <p:sldId id="803" r:id="rId5"/>
    <p:sldId id="804" r:id="rId6"/>
    <p:sldId id="806" r:id="rId7"/>
    <p:sldId id="810" r:id="rId8"/>
    <p:sldId id="811" r:id="rId9"/>
    <p:sldId id="812" r:id="rId10"/>
    <p:sldId id="813" r:id="rId11"/>
    <p:sldId id="814" r:id="rId12"/>
    <p:sldId id="815" r:id="rId13"/>
    <p:sldId id="816" r:id="rId14"/>
    <p:sldId id="817" r:id="rId15"/>
    <p:sldId id="818" r:id="rId16"/>
    <p:sldId id="819" r:id="rId17"/>
    <p:sldId id="820" r:id="rId18"/>
  </p:sldIdLst>
  <p:sldSz cx="9144000" cy="5143500" type="screen16x9"/>
  <p:notesSz cx="6797675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CC0000"/>
    <a:srgbClr val="FF3300"/>
    <a:srgbClr val="A8246F"/>
    <a:srgbClr val="006600"/>
    <a:srgbClr val="CDFFE4"/>
    <a:srgbClr val="40AEF2"/>
    <a:srgbClr val="004DE6"/>
    <a:srgbClr val="0E8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9" autoAdjust="0"/>
    <p:restoredTop sz="93980" autoAdjust="0"/>
  </p:normalViewPr>
  <p:slideViewPr>
    <p:cSldViewPr>
      <p:cViewPr varScale="1">
        <p:scale>
          <a:sx n="109" d="100"/>
          <a:sy n="109" d="100"/>
        </p:scale>
        <p:origin x="595" y="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7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4187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6898"/>
            <a:ext cx="2946400" cy="494186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6898"/>
            <a:ext cx="2946400" cy="494186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7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4187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689240"/>
            <a:ext cx="5438775" cy="444293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6898"/>
            <a:ext cx="2946400" cy="494186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6898"/>
            <a:ext cx="2946400" cy="494186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8575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15.01.2021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consultantplus://offline/ref=6EBE50D35C8E7B6BD46BBB3448FE2254D029B82937909621F82DBE3EF788C95B153EA85EC30D48D13E73F13C4A1A7A1FEDCDC41A472DA8E9iFM4M" TargetMode="External"/><Relationship Id="rId4" Type="http://schemas.openxmlformats.org/officeDocument/2006/relationships/hyperlink" Target="consultantplus://offline/ref=6EBE50D35C8E7B6BD46BBB3448FE2254D02ABC2E3C929621F82DBE3EF788C95B153EA85EC30C40D63C73F13C4A1A7A1FEDCDC41A472DA8E9iFM4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1CD283321874294D7C9491F728B96563C479533D0911DBFB47A3D0DB115100ED88A26F1D595B835C66B010584E7878E6999187846A2787A5H15B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39" y="2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9050" y="1511698"/>
            <a:ext cx="9017000" cy="584739"/>
          </a:xfrm>
          <a:prstGeom prst="rect">
            <a:avLst/>
          </a:prstGeom>
        </p:spPr>
        <p:txBody>
          <a:bodyPr lIns="91404" tIns="45702" rIns="91404" bIns="45702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дайджест в сфере образования 2020</a:t>
            </a:r>
            <a:endParaRPr lang="ru-RU" sz="3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123825"/>
            <a:ext cx="107632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9050" y="3507134"/>
            <a:ext cx="8945439" cy="1512888"/>
          </a:xfrm>
          <a:prstGeom prst="rect">
            <a:avLst/>
          </a:prstGeom>
          <a:ln>
            <a:noFill/>
          </a:ln>
          <a:effectLst/>
        </p:spPr>
        <p:txBody>
          <a:bodyPr lIns="91410" tIns="45705" rIns="91410" bIns="45705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Департамент надзора и контроля в сфере образования</a:t>
            </a:r>
            <a:endParaRPr lang="ru-RU" sz="19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64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0368" y="404230"/>
            <a:ext cx="84731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30.09.2020 N 533</a:t>
            </a:r>
          </a:p>
          <a:p>
            <a:pPr algn="ctr"/>
            <a:r>
              <a:rPr lang="ru-RU" dirty="0"/>
              <a:t>"О внесении изменений в Порядок организации и осуществления образовательной деятельности по дополнительным общеобразовательным программам, утвержденный приказом Министерства просвещения Российской Федерации от 9 ноября 2018 г. N 196“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91331" y="2551601"/>
            <a:ext cx="8174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dirty="0" smtClean="0"/>
              <a:t>Приведен в соответствие со ст. 46 Закона об образовании о возможности </a:t>
            </a:r>
          </a:p>
          <a:p>
            <a:pPr algn="just"/>
            <a:r>
              <a:rPr lang="ru-RU" dirty="0" smtClean="0"/>
              <a:t>привлечения к педагогической деятельности студентов ВУЗов.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227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0368" y="404230"/>
            <a:ext cx="84731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Приказ </a:t>
            </a:r>
            <a:r>
              <a:rPr lang="ru-RU" b="1" dirty="0" err="1"/>
              <a:t>Минпросвещения</a:t>
            </a:r>
            <a:r>
              <a:rPr lang="ru-RU" b="1" dirty="0"/>
              <a:t> России от 24.09.2020 N 519 </a:t>
            </a:r>
            <a:r>
              <a:rPr lang="ru-RU" b="1" dirty="0" smtClean="0"/>
              <a:t>«О </a:t>
            </a:r>
            <a:r>
              <a:rPr lang="ru-RU" b="1" dirty="0"/>
              <a:t>внесении изменения в </a:t>
            </a:r>
            <a:r>
              <a:rPr lang="ru-RU" b="1" dirty="0" smtClean="0"/>
              <a:t>ФГОС СОО, </a:t>
            </a:r>
            <a:r>
              <a:rPr lang="ru-RU" b="1" dirty="0"/>
              <a:t>утвержденный приказом Министерства образования и науки Российской Федерации от 17 мая 2012 г. N </a:t>
            </a:r>
            <a:r>
              <a:rPr lang="ru-RU" b="1" dirty="0" smtClean="0"/>
              <a:t>413»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68413" y="1639457"/>
            <a:ext cx="827995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ГИА обучающихся </a:t>
            </a:r>
            <a:r>
              <a:rPr lang="ru-RU" dirty="0"/>
              <a:t>проводится по </a:t>
            </a:r>
            <a:r>
              <a:rPr lang="ru-RU" u="sng" dirty="0"/>
              <a:t>обязательным учебным предметам </a:t>
            </a:r>
            <a:endParaRPr lang="ru-RU" u="sng" dirty="0" smtClean="0"/>
          </a:p>
          <a:p>
            <a:r>
              <a:rPr lang="ru-RU" u="sng" dirty="0" smtClean="0"/>
              <a:t>"</a:t>
            </a:r>
            <a:r>
              <a:rPr lang="ru-RU" u="sng" dirty="0"/>
              <a:t>Русский язык" и "Математика"</a:t>
            </a:r>
            <a:r>
              <a:rPr lang="ru-RU" dirty="0"/>
              <a:t>, а остальные учебные предметы по выбору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Сдача </a:t>
            </a:r>
            <a:r>
              <a:rPr lang="ru-RU" dirty="0">
                <a:solidFill>
                  <a:srgbClr val="FF0000"/>
                </a:solidFill>
              </a:rPr>
              <a:t>учебного предмета «Иностранный язык» не является </a:t>
            </a:r>
            <a:r>
              <a:rPr lang="ru-RU" dirty="0" smtClean="0">
                <a:solidFill>
                  <a:srgbClr val="FF0000"/>
                </a:solidFill>
              </a:rPr>
              <a:t>обязательной*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Базовый и углубленный (профильный) формат только по математике**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/>
              <a:t>*Ранее во ФГОС СОО был обязательным наряду с русским и математикой.</a:t>
            </a:r>
          </a:p>
          <a:p>
            <a:r>
              <a:rPr lang="ru-RU" dirty="0" smtClean="0"/>
              <a:t>** Ранее по всем предметам.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62632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0368" y="404230"/>
            <a:ext cx="84731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18.09.2020 N 508</a:t>
            </a:r>
            <a:r>
              <a:rPr lang="en-US" dirty="0"/>
              <a:t> </a:t>
            </a:r>
            <a:r>
              <a:rPr lang="ru-RU" dirty="0"/>
              <a:t>"Об утверждении Порядка допуска лиц, обучающихся по образовательным программам высшего образования, к занятию педагогической деятельностью по общеобразовательным программам“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68413" y="1639457"/>
            <a:ext cx="8561126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Приводится </a:t>
            </a:r>
            <a:r>
              <a:rPr lang="ru-RU" sz="1400" dirty="0">
                <a:hlinkClick r:id="rId4"/>
              </a:rPr>
              <a:t>перечень документов, которые обучающийся </a:t>
            </a:r>
            <a:r>
              <a:rPr lang="ru-RU" sz="1400" dirty="0" smtClean="0">
                <a:hlinkClick r:id="rId4"/>
              </a:rPr>
              <a:t>(студент) </a:t>
            </a:r>
          </a:p>
          <a:p>
            <a:r>
              <a:rPr lang="ru-RU" sz="1400" dirty="0" smtClean="0">
                <a:hlinkClick r:id="rId4"/>
              </a:rPr>
              <a:t>представляет </a:t>
            </a:r>
            <a:r>
              <a:rPr lang="ru-RU" sz="1400" dirty="0">
                <a:hlinkClick r:id="rId4"/>
              </a:rPr>
              <a:t>работодателю.</a:t>
            </a:r>
          </a:p>
          <a:p>
            <a:r>
              <a:rPr lang="ru-RU" sz="1400" dirty="0"/>
              <a:t>Работодатель проверяет представленные документы на </a:t>
            </a:r>
            <a:r>
              <a:rPr lang="ru-RU" sz="1400" dirty="0" smtClean="0"/>
              <a:t>предмет</a:t>
            </a:r>
          </a:p>
          <a:p>
            <a:r>
              <a:rPr lang="ru-RU" sz="1400" dirty="0" smtClean="0"/>
              <a:t>отсутствия </a:t>
            </a:r>
            <a:r>
              <a:rPr lang="ru-RU" sz="1400" dirty="0">
                <a:hlinkClick r:id="rId5"/>
              </a:rPr>
              <a:t>ограничений к занятию педагогической деятельностью.</a:t>
            </a:r>
          </a:p>
          <a:p>
            <a:r>
              <a:rPr lang="ru-RU" sz="1400" dirty="0"/>
              <a:t>С обучающимся, представившим полный комплект документов и не имеющим </a:t>
            </a:r>
            <a:endParaRPr lang="ru-RU" sz="1400" dirty="0" smtClean="0"/>
          </a:p>
          <a:p>
            <a:r>
              <a:rPr lang="ru-RU" sz="1400" dirty="0" smtClean="0"/>
              <a:t>ограничений </a:t>
            </a:r>
            <a:r>
              <a:rPr lang="ru-RU" sz="1400" dirty="0"/>
              <a:t>к занятию педагогической деятельностью, работодатель </a:t>
            </a:r>
            <a:r>
              <a:rPr lang="ru-RU" sz="1400" dirty="0" smtClean="0"/>
              <a:t>проводит</a:t>
            </a:r>
          </a:p>
          <a:p>
            <a:r>
              <a:rPr lang="ru-RU" sz="1400" dirty="0" smtClean="0"/>
              <a:t>собеседование </a:t>
            </a:r>
            <a:r>
              <a:rPr lang="ru-RU" sz="1400" dirty="0"/>
              <a:t>с целью оценки подготовленности обучающегося к занятию </a:t>
            </a:r>
            <a:endParaRPr lang="ru-RU" sz="1400" dirty="0" smtClean="0"/>
          </a:p>
          <a:p>
            <a:r>
              <a:rPr lang="ru-RU" sz="1400" dirty="0" smtClean="0"/>
              <a:t>педагогической деятельностью.</a:t>
            </a:r>
          </a:p>
          <a:p>
            <a:r>
              <a:rPr lang="ru-RU" sz="1400" dirty="0" smtClean="0"/>
              <a:t>В </a:t>
            </a:r>
            <a:r>
              <a:rPr lang="ru-RU" sz="1400" dirty="0"/>
              <a:t>случае принятия решения о допуске обучающегося к педагогической </a:t>
            </a:r>
            <a:r>
              <a:rPr lang="ru-RU" sz="1400" dirty="0" smtClean="0"/>
              <a:t>деятельности, </a:t>
            </a:r>
            <a:r>
              <a:rPr lang="ru-RU" sz="1400" dirty="0"/>
              <a:t>работодатель </a:t>
            </a:r>
            <a:endParaRPr lang="ru-RU" sz="1400" dirty="0" smtClean="0"/>
          </a:p>
          <a:p>
            <a:r>
              <a:rPr lang="ru-RU" sz="1400" dirty="0" smtClean="0"/>
              <a:t>заключает </a:t>
            </a:r>
            <a:r>
              <a:rPr lang="ru-RU" sz="1400" dirty="0"/>
              <a:t>с ним трудовой договор.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007190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0368" y="404230"/>
            <a:ext cx="84731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16.09.2020 N 500</a:t>
            </a:r>
          </a:p>
          <a:p>
            <a:pPr algn="ctr"/>
            <a:r>
              <a:rPr lang="ru-RU" dirty="0"/>
              <a:t>"Об утверждении примерной формы договора об образовании по дополнительным общеобразовательным программам"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8413" y="1639457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991" y="1324922"/>
            <a:ext cx="3439103" cy="356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04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0368" y="404230"/>
            <a:ext cx="84731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16.09.2020 N 499</a:t>
            </a:r>
          </a:p>
          <a:p>
            <a:pPr algn="ctr"/>
            <a:r>
              <a:rPr lang="ru-RU" dirty="0"/>
              <a:t>"Об утверждении образца и описания медали "За особые успехи в учении"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8413" y="1639457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639457"/>
            <a:ext cx="3918354" cy="26812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54" y="1793345"/>
            <a:ext cx="3772654" cy="18723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43820" y="1339276"/>
            <a:ext cx="769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Было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539070" y="1246321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Стало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8412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0368" y="404230"/>
            <a:ext cx="84731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</a:t>
            </a:r>
            <a:r>
              <a:rPr lang="ru-RU" dirty="0" smtClean="0"/>
              <a:t>02.09.2020 № 458 «Об утверждении Порядка приема на обучение …»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68413" y="1639457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403648" y="17796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75785" y="1246693"/>
            <a:ext cx="7647065" cy="256993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</a:t>
            </a:r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право на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внеочередной, первоочередной и преимущественный прием)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по 30 июня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приеме в течение 3 рабочих дней после завершения приема заявлений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30.06.2021 (среда) – завершен прием заявлений, приказ о приеме должен быть издан 1-3 июля 2021)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</a:t>
            </a: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6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июля до момента заполнения свободных мест, но не позднее 5 сентября</a:t>
            </a:r>
          </a:p>
          <a:p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в течение 5 рабочих дней после приема 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endParaRPr lang="ru-RU" sz="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705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0368" y="404230"/>
            <a:ext cx="84731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28.08.2020 N 442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</a:t>
            </a:r>
            <a:r>
              <a:rPr lang="ru-RU" dirty="0" smtClean="0"/>
              <a:t>образования»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68413" y="1639457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403648" y="17796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76802" y="2038836"/>
            <a:ext cx="8683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Закреплены правила реализации программ на случай возникновения ЧС, режима повышенной готовности.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Исключено указание на максимальное количество учеников в одном классе (25 человек).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Уточнены особенности организации образовательной деятельности для лиц с ОВЗ.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77125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0368" y="404230"/>
            <a:ext cx="84731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Приказ </a:t>
            </a:r>
            <a:r>
              <a:rPr lang="ru-RU" b="1" dirty="0" err="1"/>
              <a:t>Минпросвещения</a:t>
            </a:r>
            <a:r>
              <a:rPr lang="ru-RU" b="1" dirty="0"/>
              <a:t> России от 20.05.2020 N 254 "Об утверждении федерального перечня </a:t>
            </a:r>
            <a:r>
              <a:rPr lang="ru-RU" b="1" dirty="0" smtClean="0"/>
              <a:t>учебников …»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68413" y="1639457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403648" y="17796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76802" y="2038836"/>
            <a:ext cx="8683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Утвержден </a:t>
            </a:r>
            <a:r>
              <a:rPr lang="ru-RU" dirty="0"/>
              <a:t>федеральный </a:t>
            </a:r>
            <a:r>
              <a:rPr lang="ru-RU" dirty="0">
                <a:hlinkClick r:id="rId4"/>
              </a:rPr>
              <a:t>перечень</a:t>
            </a:r>
            <a:r>
              <a:rPr lang="ru-RU" dirty="0"/>
              <a:t> учебников. </a:t>
            </a:r>
          </a:p>
          <a:p>
            <a:endParaRPr lang="ru-RU" dirty="0" smtClean="0"/>
          </a:p>
          <a:p>
            <a:r>
              <a:rPr lang="ru-RU" dirty="0" smtClean="0"/>
              <a:t>- Учебники </a:t>
            </a:r>
            <a:r>
              <a:rPr lang="ru-RU" dirty="0"/>
              <a:t>из федерального перечня учебников, утвержденного приказом Министерства просвещения Российской Федерации от 28 декабря 2018 г. N 345, допущены к использованию </a:t>
            </a:r>
            <a:r>
              <a:rPr lang="ru-RU" b="1" dirty="0"/>
              <a:t>еще на 5 лет </a:t>
            </a:r>
            <a:r>
              <a:rPr lang="ru-RU" b="1" dirty="0" smtClean="0"/>
              <a:t>- до </a:t>
            </a:r>
            <a:r>
              <a:rPr lang="ru-RU" b="1" dirty="0"/>
              <a:t>25.09.2025 г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46826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807911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>
                <a:solidFill>
                  <a:srgbClr val="00B050"/>
                </a:solidFill>
              </a:rPr>
              <a:t>ОБЗОР ИЗМЕНЕНИЙ </a:t>
            </a:r>
            <a:endParaRPr lang="ru-RU" sz="1600" dirty="0" smtClean="0">
              <a:solidFill>
                <a:srgbClr val="00B050"/>
              </a:solidFill>
            </a:endParaRPr>
          </a:p>
          <a:p>
            <a:pPr algn="ctr"/>
            <a:r>
              <a:rPr lang="ru-RU" sz="1600" dirty="0" smtClean="0">
                <a:solidFill>
                  <a:srgbClr val="00B050"/>
                </a:solidFill>
              </a:rPr>
              <a:t>ФЕДЕРАЛЬНОГО </a:t>
            </a:r>
            <a:r>
              <a:rPr lang="ru-RU" sz="1600" dirty="0">
                <a:solidFill>
                  <a:srgbClr val="00B050"/>
                </a:solidFill>
              </a:rPr>
              <a:t>ЗАКОНА от 29.12.2012 N 273-ФЗ </a:t>
            </a:r>
            <a:endParaRPr lang="ru-RU" sz="1600" dirty="0" smtClean="0">
              <a:solidFill>
                <a:srgbClr val="00B050"/>
              </a:solidFill>
            </a:endParaRPr>
          </a:p>
          <a:p>
            <a:pPr algn="ctr"/>
            <a:r>
              <a:rPr lang="ru-RU" sz="1600" dirty="0" smtClean="0">
                <a:solidFill>
                  <a:srgbClr val="00B050"/>
                </a:solidFill>
              </a:rPr>
              <a:t>"</a:t>
            </a:r>
            <a:r>
              <a:rPr lang="ru-RU" sz="1600" dirty="0">
                <a:solidFill>
                  <a:srgbClr val="00B050"/>
                </a:solidFill>
              </a:rPr>
              <a:t>ОБ ОБРАЗОВАНИИ В РОССИЙСКОЙ ФЕДЕРАЦИИ" </a:t>
            </a:r>
            <a:endParaRPr lang="ru-RU" sz="1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5015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"/>
              </a:rPr>
              <a:t>Редакция от </a:t>
            </a:r>
            <a:r>
              <a:rPr lang="ru-RU" b="1" dirty="0" smtClean="0">
                <a:latin typeface=""/>
              </a:rPr>
              <a:t>08.12.2020 </a:t>
            </a:r>
          </a:p>
          <a:p>
            <a:r>
              <a:rPr lang="ru-RU" b="1" dirty="0" smtClean="0">
                <a:latin typeface=""/>
              </a:rPr>
              <a:t>(</a:t>
            </a:r>
            <a:r>
              <a:rPr lang="ru-RU" b="1" dirty="0">
                <a:latin typeface=""/>
              </a:rPr>
              <a:t>с изм. и доп., вступ. в силу с 01.01.2021)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1929826"/>
            <a:ext cx="911948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 </a:t>
            </a:r>
            <a:r>
              <a:rPr lang="ru-RU" dirty="0" smtClean="0">
                <a:solidFill>
                  <a:schemeClr val="accent2"/>
                </a:solidFill>
              </a:rPr>
              <a:t>Отмена бумажной лицензии </a:t>
            </a:r>
            <a:r>
              <a:rPr lang="ru-RU" dirty="0" smtClean="0"/>
              <a:t>– переход на реестровую модель.</a:t>
            </a:r>
          </a:p>
          <a:p>
            <a:endParaRPr lang="ru-RU" dirty="0" smtClean="0"/>
          </a:p>
          <a:p>
            <a:r>
              <a:rPr lang="ru-RU" dirty="0" smtClean="0"/>
              <a:t>- Выданные лицензии сохраняют свое действие.</a:t>
            </a:r>
          </a:p>
          <a:p>
            <a:endParaRPr lang="ru-RU" dirty="0" smtClean="0"/>
          </a:p>
          <a:p>
            <a:r>
              <a:rPr lang="ru-RU" dirty="0" smtClean="0"/>
              <a:t>- С 1 января 2021 – вместо лицензии - уведомление/выписка из реестра лицензий.</a:t>
            </a:r>
          </a:p>
          <a:p>
            <a:endParaRPr lang="ru-RU" dirty="0" smtClean="0"/>
          </a:p>
          <a:p>
            <a:r>
              <a:rPr lang="ru-RU" dirty="0" smtClean="0"/>
              <a:t>- Электронная выписка – бесплатно. </a:t>
            </a:r>
            <a:r>
              <a:rPr lang="ru-RU" dirty="0" smtClean="0">
                <a:solidFill>
                  <a:schemeClr val="accent2"/>
                </a:solidFill>
              </a:rPr>
              <a:t>Бумажная выписка – 3000 рублей.</a:t>
            </a:r>
          </a:p>
        </p:txBody>
      </p:sp>
    </p:spTree>
    <p:extLst>
      <p:ext uri="{BB962C8B-B14F-4D97-AF65-F5344CB8AC3E}">
        <p14:creationId xmlns:p14="http://schemas.microsoft.com/office/powerpoint/2010/main" val="21413057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807911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ИЗМЕНЕНИЙ </a:t>
            </a:r>
            <a:endParaRPr lang="ru-RU" sz="1600" dirty="0" smtClean="0"/>
          </a:p>
          <a:p>
            <a:pPr algn="ctr"/>
            <a:r>
              <a:rPr lang="ru-RU" sz="1600" dirty="0" smtClean="0"/>
              <a:t>ФЕДЕРАЛЬНОГО </a:t>
            </a:r>
            <a:r>
              <a:rPr lang="ru-RU" sz="1600" dirty="0"/>
              <a:t>ЗАКОНА от 29.12.2012 N 273-ФЗ </a:t>
            </a:r>
            <a:endParaRPr lang="ru-RU" sz="1600" dirty="0" smtClean="0"/>
          </a:p>
          <a:p>
            <a:pPr algn="ctr"/>
            <a:r>
              <a:rPr lang="ru-RU" sz="1600" dirty="0" smtClean="0"/>
              <a:t>"</a:t>
            </a:r>
            <a:r>
              <a:rPr lang="ru-RU" sz="1600" dirty="0"/>
              <a:t>ОБ ОБРАЗОВАНИИ В РОССИЙСКОЙ ФЕДЕРАЦИИ" 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Редакция от </a:t>
            </a:r>
            <a:r>
              <a:rPr lang="ru-RU" b="1" dirty="0" smtClean="0"/>
              <a:t>01.03.2020 </a:t>
            </a:r>
            <a:r>
              <a:rPr lang="ru-RU" b="1" dirty="0"/>
              <a:t>(с изм. и доп., вступ. в силу с 01.09.2020) </a:t>
            </a:r>
            <a:r>
              <a:rPr lang="ru-RU" b="1" dirty="0" smtClean="0"/>
              <a:t>– «закон о воспитании, питании».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6984" y="1962425"/>
            <a:ext cx="8645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Усиление роли воспитания.</a:t>
            </a:r>
          </a:p>
          <a:p>
            <a:endParaRPr lang="ru-RU" dirty="0" smtClean="0"/>
          </a:p>
          <a:p>
            <a:r>
              <a:rPr lang="ru-RU" dirty="0" smtClean="0"/>
              <a:t>- Примерная программа воспитательной работы, рабочая программа,</a:t>
            </a:r>
          </a:p>
          <a:p>
            <a:r>
              <a:rPr lang="ru-RU" dirty="0" smtClean="0"/>
              <a:t> календарный план воспитательной работы и т.д.</a:t>
            </a:r>
          </a:p>
          <a:p>
            <a:endParaRPr lang="ru-RU" dirty="0" smtClean="0"/>
          </a:p>
          <a:p>
            <a:r>
              <a:rPr lang="ru-RU" dirty="0" smtClean="0"/>
              <a:t>- Бесплатное горячее питание для начальной школы.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6858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807911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ИЗМЕНЕНИЙ </a:t>
            </a:r>
            <a:endParaRPr lang="ru-RU" sz="1600" dirty="0" smtClean="0"/>
          </a:p>
          <a:p>
            <a:pPr algn="ctr"/>
            <a:r>
              <a:rPr lang="ru-RU" sz="1600" dirty="0" smtClean="0"/>
              <a:t>ФЕДЕРАЛЬНОГО </a:t>
            </a:r>
            <a:r>
              <a:rPr lang="ru-RU" sz="1600" dirty="0"/>
              <a:t>ЗАКОНА от 29.12.2012 N 273-ФЗ </a:t>
            </a:r>
            <a:endParaRPr lang="ru-RU" sz="1600" dirty="0" smtClean="0"/>
          </a:p>
          <a:p>
            <a:pPr algn="ctr"/>
            <a:r>
              <a:rPr lang="ru-RU" sz="1600" dirty="0" smtClean="0"/>
              <a:t>"</a:t>
            </a:r>
            <a:r>
              <a:rPr lang="ru-RU" sz="1600" dirty="0"/>
              <a:t>ОБ ОБРАЗОВАНИИ В РОССИЙСКОЙ ФЕДЕРАЦИИ" 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56176" y="-2015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i="1" u="sng" dirty="0"/>
              <a:t>Редакция от 08.06.2020 </a:t>
            </a:r>
            <a:endParaRPr lang="ru-RU" sz="1400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84397" y="1019562"/>
            <a:ext cx="857348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1. Право на занятие педагогической деятельности студентам</a:t>
            </a:r>
            <a:r>
              <a:rPr lang="ru-RU" dirty="0" smtClean="0"/>
              <a:t>*</a:t>
            </a:r>
          </a:p>
          <a:p>
            <a:r>
              <a:rPr lang="ru-RU" sz="1400" dirty="0" smtClean="0"/>
              <a:t>3 года (</a:t>
            </a:r>
            <a:r>
              <a:rPr lang="ru-RU" sz="1400" dirty="0" err="1" smtClean="0"/>
              <a:t>пед.обучения</a:t>
            </a:r>
            <a:r>
              <a:rPr lang="ru-RU" sz="1400" dirty="0" smtClean="0"/>
              <a:t>) + успешная </a:t>
            </a:r>
            <a:r>
              <a:rPr lang="ru-RU" sz="1400" dirty="0" err="1" smtClean="0"/>
              <a:t>пром</a:t>
            </a:r>
            <a:r>
              <a:rPr lang="ru-RU" sz="1400" dirty="0" smtClean="0"/>
              <a:t>. </a:t>
            </a:r>
            <a:r>
              <a:rPr lang="ru-RU" sz="1400" dirty="0"/>
              <a:t>а</a:t>
            </a:r>
            <a:r>
              <a:rPr lang="ru-RU" sz="1400" dirty="0" smtClean="0"/>
              <a:t>ттестация – </a:t>
            </a:r>
            <a:r>
              <a:rPr lang="ru-RU" sz="1400" dirty="0" err="1" smtClean="0"/>
              <a:t>общеобр</a:t>
            </a:r>
            <a:r>
              <a:rPr lang="ru-RU" sz="1400" dirty="0" smtClean="0"/>
              <a:t>. </a:t>
            </a:r>
            <a:r>
              <a:rPr lang="ru-RU" sz="1400" dirty="0"/>
              <a:t>п</a:t>
            </a:r>
            <a:r>
              <a:rPr lang="ru-RU" sz="1400" dirty="0" smtClean="0"/>
              <a:t>рогр.*</a:t>
            </a:r>
          </a:p>
          <a:p>
            <a:r>
              <a:rPr lang="ru-RU" sz="1400" dirty="0" smtClean="0"/>
              <a:t>2 года (</a:t>
            </a:r>
            <a:r>
              <a:rPr lang="ru-RU" sz="1400" dirty="0" err="1" smtClean="0"/>
              <a:t>обуч</a:t>
            </a:r>
            <a:r>
              <a:rPr lang="ru-RU" sz="1400" dirty="0" smtClean="0"/>
              <a:t>. </a:t>
            </a:r>
            <a:r>
              <a:rPr lang="ru-RU" sz="1400" dirty="0"/>
              <a:t>п</a:t>
            </a:r>
            <a:r>
              <a:rPr lang="ru-RU" sz="1400" dirty="0" smtClean="0"/>
              <a:t>о направлению) </a:t>
            </a:r>
            <a:r>
              <a:rPr lang="ru-RU" sz="1400" dirty="0"/>
              <a:t>+ </a:t>
            </a:r>
            <a:r>
              <a:rPr lang="ru-RU" sz="1400" dirty="0" smtClean="0"/>
              <a:t>успешная </a:t>
            </a:r>
            <a:r>
              <a:rPr lang="ru-RU" sz="1400" dirty="0" err="1"/>
              <a:t>пром</a:t>
            </a:r>
            <a:r>
              <a:rPr lang="ru-RU" sz="1400" dirty="0"/>
              <a:t>. аттестация </a:t>
            </a:r>
            <a:r>
              <a:rPr lang="ru-RU" sz="1400" dirty="0" smtClean="0"/>
              <a:t>– доп. общ. </a:t>
            </a:r>
            <a:r>
              <a:rPr lang="ru-RU" sz="1400" dirty="0"/>
              <a:t>п</a:t>
            </a:r>
            <a:r>
              <a:rPr lang="ru-RU" sz="1400" dirty="0" smtClean="0"/>
              <a:t>рогр.*</a:t>
            </a:r>
          </a:p>
          <a:p>
            <a:endParaRPr lang="ru-RU" b="1" dirty="0" smtClean="0"/>
          </a:p>
          <a:p>
            <a:r>
              <a:rPr lang="ru-RU" b="1" dirty="0" smtClean="0"/>
              <a:t>2</a:t>
            </a:r>
            <a:r>
              <a:rPr lang="ru-RU" dirty="0" smtClean="0"/>
              <a:t>. </a:t>
            </a:r>
            <a:r>
              <a:rPr lang="ru-RU" b="1" dirty="0" smtClean="0"/>
              <a:t>При ЧС, РПГ </a:t>
            </a:r>
            <a:r>
              <a:rPr lang="ru-RU" sz="1400" dirty="0" smtClean="0"/>
              <a:t>– вводится дистанционное образование вне зависимости от ограничений во </a:t>
            </a:r>
            <a:r>
              <a:rPr lang="ru-RU" sz="1400" dirty="0" err="1" smtClean="0"/>
              <a:t>ФГОСы</a:t>
            </a:r>
            <a:r>
              <a:rPr lang="ru-RU" sz="1400" dirty="0" smtClean="0"/>
              <a:t>.</a:t>
            </a:r>
          </a:p>
          <a:p>
            <a:endParaRPr lang="ru-RU" b="1" dirty="0" smtClean="0"/>
          </a:p>
          <a:p>
            <a:r>
              <a:rPr lang="ru-RU" b="1" dirty="0" smtClean="0"/>
              <a:t>3. Документ об образовании в эл. форме приравнен к бумажной форме.</a:t>
            </a:r>
          </a:p>
          <a:p>
            <a:r>
              <a:rPr lang="ru-RU" sz="1400" dirty="0"/>
              <a:t>(документ  на  </a:t>
            </a:r>
            <a:r>
              <a:rPr lang="ru-RU" sz="1400" dirty="0" smtClean="0"/>
              <a:t>бумажном </a:t>
            </a:r>
            <a:r>
              <a:rPr lang="ru-RU" sz="1400" dirty="0"/>
              <a:t>носителе,  преобразованный  в  электронную  форму  путем сканирования </a:t>
            </a:r>
            <a:r>
              <a:rPr lang="ru-RU" sz="1400" dirty="0" smtClean="0"/>
              <a:t>или </a:t>
            </a:r>
            <a:r>
              <a:rPr lang="ru-RU" sz="1400" dirty="0"/>
              <a:t>фотографирования   с   обеспечением   машиночитаемого  распознавания  </a:t>
            </a:r>
            <a:r>
              <a:rPr lang="ru-RU" sz="1400" dirty="0" smtClean="0"/>
              <a:t>его </a:t>
            </a:r>
            <a:r>
              <a:rPr lang="ru-RU" sz="1400" dirty="0"/>
              <a:t>реквизитов</a:t>
            </a:r>
            <a:r>
              <a:rPr lang="ru-RU" sz="1400" dirty="0" smtClean="0"/>
              <a:t>).</a:t>
            </a:r>
          </a:p>
          <a:p>
            <a:endParaRPr lang="ru-RU" b="1" dirty="0" smtClean="0"/>
          </a:p>
          <a:p>
            <a:r>
              <a:rPr lang="ru-RU" b="1" dirty="0" smtClean="0"/>
              <a:t>4. На </a:t>
            </a:r>
            <a:r>
              <a:rPr lang="ru-RU" b="1" dirty="0" err="1" smtClean="0"/>
              <a:t>пед</a:t>
            </a:r>
            <a:r>
              <a:rPr lang="ru-RU" b="1" dirty="0" smtClean="0"/>
              <a:t>. работников, принятых до 01.09.2013, прошедших аттестацию, не распространяется требование о высшем/среднем проф. образовании.</a:t>
            </a:r>
            <a:endParaRPr lang="ru-RU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5160" y="451248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 smtClean="0">
                <a:latin typeface="Arial" panose="020B0604020202020204" pitchFamily="34" charset="0"/>
              </a:rPr>
              <a:t>* Приказ </a:t>
            </a:r>
            <a:r>
              <a:rPr lang="ru-RU" sz="1200" dirty="0" err="1">
                <a:latin typeface="Arial" panose="020B0604020202020204" pitchFamily="34" charset="0"/>
              </a:rPr>
              <a:t>Минпросвещения</a:t>
            </a:r>
            <a:r>
              <a:rPr lang="ru-RU" sz="1200" dirty="0">
                <a:latin typeface="Arial" panose="020B0604020202020204" pitchFamily="34" charset="0"/>
              </a:rPr>
              <a:t> России от 18.09.2020 N 508</a:t>
            </a:r>
          </a:p>
        </p:txBody>
      </p:sp>
    </p:spTree>
    <p:extLst>
      <p:ext uri="{BB962C8B-B14F-4D97-AF65-F5344CB8AC3E}">
        <p14:creationId xmlns:p14="http://schemas.microsoft.com/office/powerpoint/2010/main" val="29834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807911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ИЗМЕНЕНИЙ </a:t>
            </a:r>
            <a:endParaRPr lang="ru-RU" sz="1600" dirty="0" smtClean="0"/>
          </a:p>
          <a:p>
            <a:pPr algn="ctr"/>
            <a:r>
              <a:rPr lang="ru-RU" sz="1600" dirty="0" smtClean="0"/>
              <a:t>ФЕДЕРАЛЬНОГО </a:t>
            </a:r>
            <a:r>
              <a:rPr lang="ru-RU" sz="1600" dirty="0"/>
              <a:t>ЗАКОНА от 29.12.2012 N 273-ФЗ </a:t>
            </a:r>
            <a:endParaRPr lang="ru-RU" sz="1600" dirty="0" smtClean="0"/>
          </a:p>
          <a:p>
            <a:pPr algn="ctr"/>
            <a:r>
              <a:rPr lang="ru-RU" sz="1600" dirty="0" smtClean="0"/>
              <a:t>"</a:t>
            </a:r>
            <a:r>
              <a:rPr lang="ru-RU" sz="1600" dirty="0"/>
              <a:t>ОБ ОБРАЗОВАНИИ В РОССИЙСКОЙ ФЕДЕРАЦИИ" 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Редакция от 24.04.2020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86447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Согласование с МО и Н РТ назначение на должность руководителей</a:t>
            </a:r>
          </a:p>
          <a:p>
            <a:r>
              <a:rPr lang="ru-RU" dirty="0" smtClean="0"/>
              <a:t>ОМС в сфере образования.</a:t>
            </a:r>
          </a:p>
          <a:p>
            <a:endParaRPr lang="ru-RU" dirty="0" smtClean="0"/>
          </a:p>
          <a:p>
            <a:r>
              <a:rPr lang="ru-RU" dirty="0" smtClean="0"/>
              <a:t>Участие в комиссии представителя Министерства просвещения РФ.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63722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51989" y="895069"/>
            <a:ext cx="72251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</a:rPr>
              <a:t>Приказ </a:t>
            </a:r>
            <a:r>
              <a:rPr lang="ru-RU" dirty="0" err="1">
                <a:latin typeface="Arial" panose="020B0604020202020204" pitchFamily="34" charset="0"/>
              </a:rPr>
              <a:t>Минпросвещения</a:t>
            </a:r>
            <a:r>
              <a:rPr lang="ru-RU" dirty="0">
                <a:latin typeface="Arial" panose="020B0604020202020204" pitchFamily="34" charset="0"/>
              </a:rPr>
              <a:t> России от 11.12.2020 N 713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</a:rPr>
              <a:t>«Об </a:t>
            </a:r>
            <a:r>
              <a:rPr lang="ru-RU" dirty="0">
                <a:latin typeface="Arial" panose="020B0604020202020204" pitchFamily="34" charset="0"/>
              </a:rPr>
              <a:t>особенностях аттестации педагогических работников организаций, осуществляющих образовательную </a:t>
            </a:r>
            <a:r>
              <a:rPr lang="ru-RU" dirty="0" smtClean="0">
                <a:latin typeface="Arial" panose="020B0604020202020204" pitchFamily="34" charset="0"/>
              </a:rPr>
              <a:t>деятельность»</a:t>
            </a:r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095112"/>
            <a:ext cx="82038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</a:rPr>
              <a:t>Действие квалификационных категорий педагогических работников </a:t>
            </a:r>
            <a:r>
              <a:rPr lang="ru-RU" b="1" i="1" dirty="0" smtClean="0">
                <a:latin typeface="Times New Roman" panose="02020603050405020304" pitchFamily="18" charset="0"/>
              </a:rPr>
              <a:t>сроки </a:t>
            </a:r>
            <a:r>
              <a:rPr lang="ru-RU" b="1" i="1" dirty="0">
                <a:latin typeface="Times New Roman" panose="02020603050405020304" pitchFamily="18" charset="0"/>
              </a:rPr>
              <a:t>действия которых заканчиваются в период с 1 сентября 2020 года </a:t>
            </a:r>
            <a:r>
              <a:rPr lang="ru-RU" b="1" i="1" dirty="0" smtClean="0">
                <a:latin typeface="Times New Roman" panose="02020603050405020304" pitchFamily="18" charset="0"/>
              </a:rPr>
              <a:t>                     по </a:t>
            </a:r>
            <a:r>
              <a:rPr lang="ru-RU" b="1" i="1" dirty="0">
                <a:latin typeface="Times New Roman" panose="02020603050405020304" pitchFamily="18" charset="0"/>
              </a:rPr>
              <a:t>1 октября 2021 года, продлено до 31 декабря 2021 года</a:t>
            </a:r>
            <a:endParaRPr lang="ru-RU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288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90162" y="340000"/>
            <a:ext cx="72251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Приказ </a:t>
            </a:r>
            <a:r>
              <a:rPr lang="ru-RU" b="1" dirty="0" err="1"/>
              <a:t>Минпросвещения</a:t>
            </a:r>
            <a:r>
              <a:rPr lang="ru-RU" b="1" dirty="0"/>
              <a:t> России от 11.12.2020 N </a:t>
            </a:r>
            <a:r>
              <a:rPr lang="ru-RU" b="1" dirty="0" smtClean="0"/>
              <a:t>712</a:t>
            </a:r>
          </a:p>
          <a:p>
            <a:pPr algn="ctr"/>
            <a:r>
              <a:rPr lang="ru-RU" b="1" dirty="0" smtClean="0"/>
              <a:t> «О </a:t>
            </a:r>
            <a:r>
              <a:rPr lang="ru-RU" b="1" dirty="0"/>
              <a:t>внесении изменений в некоторые </a:t>
            </a:r>
            <a:r>
              <a:rPr lang="ru-RU" b="1" dirty="0" err="1" smtClean="0"/>
              <a:t>ФГОСы</a:t>
            </a:r>
            <a:r>
              <a:rPr lang="ru-RU" b="1" dirty="0" smtClean="0"/>
              <a:t> общего </a:t>
            </a:r>
            <a:r>
              <a:rPr lang="ru-RU" b="1" dirty="0"/>
              <a:t>образования по вопросам воспитания </a:t>
            </a:r>
            <a:r>
              <a:rPr lang="ru-RU" b="1" dirty="0" smtClean="0"/>
              <a:t>обучающихся»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4522" y="1228163"/>
            <a:ext cx="82038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>
              <a:latin typeface="Times New Roman" panose="02020603050405020304" pitchFamily="18" charset="0"/>
            </a:endParaRPr>
          </a:p>
          <a:p>
            <a:r>
              <a:rPr lang="ru-RU" sz="1600" dirty="0"/>
              <a:t>В ФГОС НОО, ООО, СОО внесены следующие изменения:</a:t>
            </a:r>
          </a:p>
          <a:p>
            <a:endParaRPr lang="ru-RU" sz="1600" dirty="0" smtClean="0"/>
          </a:p>
          <a:p>
            <a:r>
              <a:rPr lang="ru-RU" sz="1600" dirty="0" smtClean="0"/>
              <a:t>В ОП НОО</a:t>
            </a:r>
            <a:r>
              <a:rPr lang="ru-RU" sz="1600" dirty="0"/>
              <a:t>, ООО, СОО</a:t>
            </a:r>
            <a:r>
              <a:rPr lang="ru-RU" sz="1600" u="sng" dirty="0"/>
              <a:t> программы воспитания </a:t>
            </a:r>
            <a:r>
              <a:rPr lang="ru-RU" sz="1600" dirty="0"/>
              <a:t>заменяются </a:t>
            </a:r>
            <a:r>
              <a:rPr lang="ru-RU" sz="1600" u="sng" dirty="0"/>
              <a:t>рабочими программами</a:t>
            </a:r>
            <a:r>
              <a:rPr lang="ru-RU" sz="1600" dirty="0"/>
              <a:t> </a:t>
            </a:r>
            <a:r>
              <a:rPr lang="ru-RU" sz="1600" dirty="0" smtClean="0"/>
              <a:t>воспитания</a:t>
            </a:r>
            <a:r>
              <a:rPr lang="ru-RU" sz="1600" dirty="0"/>
              <a:t>;</a:t>
            </a:r>
          </a:p>
          <a:p>
            <a:endParaRPr lang="ru-RU" sz="1600" dirty="0" smtClean="0"/>
          </a:p>
          <a:p>
            <a:r>
              <a:rPr lang="ru-RU" sz="1600" dirty="0" smtClean="0"/>
              <a:t>В </a:t>
            </a:r>
            <a:r>
              <a:rPr lang="ru-RU" sz="1600" dirty="0"/>
              <a:t>организационный раздел ООП НОО, ООО, СОО включен календарный план воспитательной </a:t>
            </a:r>
            <a:r>
              <a:rPr lang="ru-RU" sz="1600" dirty="0" smtClean="0"/>
              <a:t>работы.</a:t>
            </a:r>
            <a:endParaRPr lang="ru-RU" sz="1600" dirty="0"/>
          </a:p>
          <a:p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i="1" dirty="0" smtClean="0">
                <a:solidFill>
                  <a:srgbClr val="FF0000"/>
                </a:solidFill>
              </a:rPr>
              <a:t>Согласно ФЗ № 304-ФЗ от 31.07.2020 ОП должны быть приведены в соответствие с новыми положениями до 1 сентября 2021 г. </a:t>
            </a:r>
            <a:r>
              <a:rPr lang="ru-RU" sz="1100" dirty="0"/>
              <a:t> 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063952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0368" y="404230"/>
            <a:ext cx="84731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N 665, </a:t>
            </a:r>
            <a:r>
              <a:rPr lang="ru-RU" dirty="0" err="1"/>
              <a:t>Рособрнадзора</a:t>
            </a:r>
            <a:r>
              <a:rPr lang="ru-RU" dirty="0"/>
              <a:t> N 1156 от 24.11.2020</a:t>
            </a:r>
          </a:p>
          <a:p>
            <a:pPr algn="ctr"/>
            <a:r>
              <a:rPr lang="ru-RU" dirty="0" smtClean="0"/>
              <a:t>«Об </a:t>
            </a:r>
            <a:r>
              <a:rPr lang="ru-RU" dirty="0"/>
              <a:t>особенностях проведения государственной итоговой аттестации по образовательным программам среднего общего образования в 2020/21 учебном году в части проведения итогового сочинения (изложения</a:t>
            </a:r>
            <a:r>
              <a:rPr lang="ru-RU" dirty="0" smtClean="0"/>
              <a:t>)»</a:t>
            </a:r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6682" y="1781887"/>
            <a:ext cx="82038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</a:rPr>
              <a:t>Итоговое сочинение (изложение) – 5 апреля 2021 года.</a:t>
            </a:r>
          </a:p>
          <a:p>
            <a:pPr algn="just"/>
            <a:endParaRPr lang="ru-RU" b="1" i="1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</a:rPr>
              <a:t>Дополнительные сроки – 21 апреля и 5 мая 2021 года</a:t>
            </a:r>
            <a:endParaRPr lang="ru-RU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7153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37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6628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623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4041" y="24531"/>
            <a:ext cx="9289156" cy="31546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ru-RU" sz="1600" dirty="0"/>
              <a:t>ОБЗОР </a:t>
            </a:r>
            <a:r>
              <a:rPr lang="ru-RU" sz="1600" dirty="0" smtClean="0"/>
              <a:t>НОВЫХ НПА МИНПРОСВЕЩЕНИЯ РОССИИ 2020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762" y="1039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692" y="16045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03274" y="345217"/>
            <a:ext cx="802657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Приказы </a:t>
            </a:r>
            <a:r>
              <a:rPr lang="ru-RU" sz="1400" dirty="0" err="1"/>
              <a:t>Минпросвещения</a:t>
            </a:r>
            <a:r>
              <a:rPr lang="ru-RU" sz="1400" dirty="0"/>
              <a:t> России от 05.10.2020 N 546</a:t>
            </a:r>
          </a:p>
          <a:p>
            <a:pPr algn="ctr"/>
            <a:r>
              <a:rPr lang="ru-RU" sz="1400" dirty="0" smtClean="0"/>
              <a:t>«Об </a:t>
            </a:r>
            <a:r>
              <a:rPr lang="ru-RU" sz="1400" dirty="0"/>
              <a:t>утверждении Порядка заполнения, учета и выдачи аттестатов об основном общем и среднем общем образовании и их </a:t>
            </a:r>
            <a:r>
              <a:rPr lang="ru-RU" sz="1400" dirty="0" smtClean="0"/>
              <a:t>дубликатов»,</a:t>
            </a:r>
          </a:p>
          <a:p>
            <a:pPr algn="ctr"/>
            <a:r>
              <a:rPr lang="ru-RU" sz="1400" dirty="0" smtClean="0"/>
              <a:t> от </a:t>
            </a:r>
            <a:r>
              <a:rPr lang="ru-RU" sz="1400" dirty="0"/>
              <a:t>05.10.2020 N </a:t>
            </a:r>
            <a:r>
              <a:rPr lang="ru-RU" sz="1400" dirty="0" smtClean="0"/>
              <a:t>545 «Об </a:t>
            </a:r>
            <a:r>
              <a:rPr lang="ru-RU" sz="1400" dirty="0"/>
              <a:t>утверждении образцов и описаний аттестатов об основном общем и среднем общем образовании и приложений к </a:t>
            </a:r>
            <a:r>
              <a:rPr lang="ru-RU" sz="1400" dirty="0" smtClean="0"/>
              <a:t>ним»</a:t>
            </a:r>
            <a:endParaRPr lang="en-US" sz="1400" dirty="0"/>
          </a:p>
          <a:p>
            <a:pPr algn="ctr"/>
            <a:endParaRPr lang="ru-RU" sz="1600" dirty="0"/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5972" y="1548891"/>
            <a:ext cx="82038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b="1" i="1" dirty="0" smtClean="0">
                <a:latin typeface="Times New Roman" panose="02020603050405020304" pitchFamily="18" charset="0"/>
              </a:rPr>
              <a:t>возможность внесения двумерного матричного штрихового кода</a:t>
            </a:r>
            <a:r>
              <a:rPr lang="en-US" b="1" i="1" dirty="0" smtClean="0">
                <a:latin typeface="Times New Roman" panose="02020603050405020304" pitchFamily="18" charset="0"/>
              </a:rPr>
              <a:t> (QR</a:t>
            </a:r>
            <a:r>
              <a:rPr lang="tt-RU" b="1" i="1" dirty="0" smtClean="0">
                <a:latin typeface="Times New Roman" panose="02020603050405020304" pitchFamily="18" charset="0"/>
              </a:rPr>
              <a:t>-код).</a:t>
            </a:r>
          </a:p>
          <a:p>
            <a:pPr marL="285750" indent="-285750" algn="just">
              <a:buFontTx/>
              <a:buChar char="-"/>
            </a:pPr>
            <a:r>
              <a:rPr lang="tt-RU" b="1" i="1" dirty="0" smtClean="0">
                <a:latin typeface="Times New Roman" panose="02020603050405020304" pitchFamily="18" charset="0"/>
              </a:rPr>
              <a:t>в раздел “Дополнител</a:t>
            </a:r>
            <a:r>
              <a:rPr lang="ru-RU" b="1" i="1" dirty="0" smtClean="0">
                <a:latin typeface="Times New Roman" panose="02020603050405020304" pitchFamily="18" charset="0"/>
              </a:rPr>
              <a:t>ь</a:t>
            </a:r>
            <a:r>
              <a:rPr lang="tt-RU" b="1" i="1" dirty="0" smtClean="0">
                <a:latin typeface="Times New Roman" panose="02020603050405020304" pitchFamily="18" charset="0"/>
              </a:rPr>
              <a:t>ные сведения вносятся отметка за индивидуальный проект (ФГОС СОО), спец. предметы кадетских и подобнхых ОО.</a:t>
            </a:r>
          </a:p>
          <a:p>
            <a:pPr marL="285750" indent="-285750" algn="just">
              <a:buFontTx/>
              <a:buChar char="-"/>
            </a:pPr>
            <a:r>
              <a:rPr lang="ru-RU" b="1" i="1" dirty="0" smtClean="0">
                <a:latin typeface="Times New Roman" panose="02020603050405020304" pitchFamily="18" charset="0"/>
              </a:rPr>
              <a:t>если в УП предметы «Алгебра» и «Геометрия</a:t>
            </a:r>
            <a:r>
              <a:rPr lang="ru-RU" b="1" i="1" dirty="0">
                <a:latin typeface="Times New Roman" panose="02020603050405020304" pitchFamily="18" charset="0"/>
              </a:rPr>
              <a:t>» отдельно, </a:t>
            </a:r>
            <a:r>
              <a:rPr lang="ru-RU" b="1" i="1" dirty="0" smtClean="0">
                <a:latin typeface="Times New Roman" panose="02020603050405020304" pitchFamily="18" charset="0"/>
              </a:rPr>
              <a:t>то в аттестат указывается «Математика» – оценка – среднее арифметическое обоих предметов и оценка экзамена.</a:t>
            </a:r>
          </a:p>
          <a:p>
            <a:pPr marL="285750" indent="-285750" algn="just">
              <a:buFontTx/>
              <a:buChar char="-"/>
            </a:pPr>
            <a:r>
              <a:rPr lang="ru-RU" b="1" i="1" dirty="0" smtClean="0">
                <a:latin typeface="Times New Roman" panose="02020603050405020304" pitchFamily="18" charset="0"/>
              </a:rPr>
              <a:t>ИЗО, музыка, физкультура – допускается отметка «Зачтено».</a:t>
            </a:r>
          </a:p>
          <a:p>
            <a:pPr marL="285750" indent="-285750" algn="just">
              <a:buFontTx/>
              <a:buChar char="-"/>
            </a:pPr>
            <a:r>
              <a:rPr lang="ru-RU" b="1" i="1" dirty="0" smtClean="0">
                <a:latin typeface="Times New Roman" panose="02020603050405020304" pitchFamily="18" charset="0"/>
              </a:rPr>
              <a:t>муниципальная и частная ОО заверяют бланк печатью без изображения Гос. Герба РФ. Гос. ОО с Гос. Гербом РФ. </a:t>
            </a:r>
          </a:p>
          <a:p>
            <a:pPr algn="just"/>
            <a:endParaRPr lang="ru-RU" b="1" i="1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0804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12404</TotalTime>
  <Words>1293</Words>
  <Application>Microsoft Office PowerPoint</Application>
  <PresentationFormat>Экран (16:9)</PresentationFormat>
  <Paragraphs>154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Пользователь Windows</cp:lastModifiedBy>
  <cp:revision>1252</cp:revision>
  <cp:lastPrinted>2021-01-14T14:15:48Z</cp:lastPrinted>
  <dcterms:created xsi:type="dcterms:W3CDTF">2014-03-04T07:12:45Z</dcterms:created>
  <dcterms:modified xsi:type="dcterms:W3CDTF">2021-01-15T14:44:33Z</dcterms:modified>
</cp:coreProperties>
</file>